
<file path=[Content_Types].xml><?xml version="1.0" encoding="utf-8"?>
<Types xmlns="http://schemas.openxmlformats.org/package/2006/content-types">
  <Default Extension="emf" ContentType="image/x-emf"/>
  <Default Extension="png" ContentType="image/png"/>
  <Default Extension="jpeg" ContentType="image/jpeg"/>
  <Default Extension="JPG" ContentType="image/.jp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9" r:id="rId11"/>
    <p:sldId id="263" r:id="rId12"/>
    <p:sldId id="264" r:id="rId13"/>
    <p:sldId id="265" r:id="rId14"/>
    <p:sldId id="266" r:id="rId15"/>
    <p:sldId id="267" r:id="rId16"/>
    <p:sldId id="268" r:id="rId17"/>
  </p:sldIdLst>
  <p:sldSz cx="9753600" cy="7315200"/>
  <p:notesSz cx="6858000" cy="9144000"/>
  <p:defaultTextStyle>
    <a:defPPr lvl="0">
      <a:defRPr lang="en-US"/>
    </a:defPPr>
    <a:lvl1pPr marL="0" lvl="0" algn="l" defTabSz="48768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1pPr>
    <a:lvl2pPr marL="487680" lvl="1" algn="l" defTabSz="48768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2pPr>
    <a:lvl3pPr marL="975360" lvl="2" algn="l" defTabSz="48768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3pPr>
    <a:lvl4pPr marL="1463040" lvl="3" algn="l" defTabSz="48768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4pPr>
    <a:lvl5pPr marL="1950720" lvl="4" algn="l" defTabSz="48768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5pPr>
    <a:lvl6pPr marL="2438400" lvl="5" algn="l" defTabSz="48768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2926080" lvl="6" algn="l" defTabSz="48768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3413760" lvl="7" algn="l" defTabSz="48768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3901440" lvl="8" algn="l" defTabSz="48768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304"/>
        <p:guide pos="3072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4.png>
</file>

<file path=ppt/media/image5.png>
</file>

<file path=ppt/media/image6.jpe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27F38E-372D-374F-949A-93BAFE2E2E4B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87680" rtl="0" eaLnBrk="1" latinLnBrk="0" hangingPunct="1">
      <a:defRPr sz="1280" kern="1200">
        <a:solidFill>
          <a:schemeClr val="tx1"/>
        </a:solidFill>
        <a:latin typeface="+mn-lt"/>
        <a:ea typeface="+mn-ea"/>
        <a:cs typeface="+mn-cs"/>
      </a:defRPr>
    </a:lvl1pPr>
    <a:lvl2pPr marL="487680" algn="l" defTabSz="487680" rtl="0" eaLnBrk="1" latinLnBrk="0" hangingPunct="1">
      <a:defRPr sz="1280" kern="1200">
        <a:solidFill>
          <a:schemeClr val="tx1"/>
        </a:solidFill>
        <a:latin typeface="+mn-lt"/>
        <a:ea typeface="+mn-ea"/>
        <a:cs typeface="+mn-cs"/>
      </a:defRPr>
    </a:lvl2pPr>
    <a:lvl3pPr marL="975360" algn="l" defTabSz="487680" rtl="0" eaLnBrk="1" latinLnBrk="0" hangingPunct="1">
      <a:defRPr sz="1280" kern="1200">
        <a:solidFill>
          <a:schemeClr val="tx1"/>
        </a:solidFill>
        <a:latin typeface="+mn-lt"/>
        <a:ea typeface="+mn-ea"/>
        <a:cs typeface="+mn-cs"/>
      </a:defRPr>
    </a:lvl3pPr>
    <a:lvl4pPr marL="1463040" algn="l" defTabSz="487680" rtl="0" eaLnBrk="1" latinLnBrk="0" hangingPunct="1">
      <a:defRPr sz="1280" kern="1200">
        <a:solidFill>
          <a:schemeClr val="tx1"/>
        </a:solidFill>
        <a:latin typeface="+mn-lt"/>
        <a:ea typeface="+mn-ea"/>
        <a:cs typeface="+mn-cs"/>
      </a:defRPr>
    </a:lvl4pPr>
    <a:lvl5pPr marL="1950720" algn="l" defTabSz="487680" rtl="0" eaLnBrk="1" latinLnBrk="0" hangingPunct="1">
      <a:defRPr sz="1280" kern="1200">
        <a:solidFill>
          <a:schemeClr val="tx1"/>
        </a:solidFill>
        <a:latin typeface="+mn-lt"/>
        <a:ea typeface="+mn-ea"/>
        <a:cs typeface="+mn-cs"/>
      </a:defRPr>
    </a:lvl5pPr>
    <a:lvl6pPr marL="2438400" algn="l" defTabSz="487680" rtl="0" eaLnBrk="1" latinLnBrk="0" hangingPunct="1">
      <a:defRPr sz="1280" kern="1200">
        <a:solidFill>
          <a:schemeClr val="tx1"/>
        </a:solidFill>
        <a:latin typeface="+mn-lt"/>
        <a:ea typeface="+mn-ea"/>
        <a:cs typeface="+mn-cs"/>
      </a:defRPr>
    </a:lvl6pPr>
    <a:lvl7pPr marL="2926080" algn="l" defTabSz="487680" rtl="0" eaLnBrk="1" latinLnBrk="0" hangingPunct="1">
      <a:defRPr sz="1280" kern="1200">
        <a:solidFill>
          <a:schemeClr val="tx1"/>
        </a:solidFill>
        <a:latin typeface="+mn-lt"/>
        <a:ea typeface="+mn-ea"/>
        <a:cs typeface="+mn-cs"/>
      </a:defRPr>
    </a:lvl7pPr>
    <a:lvl8pPr marL="3413760" algn="l" defTabSz="487680" rtl="0" eaLnBrk="1" latinLnBrk="0" hangingPunct="1">
      <a:defRPr sz="1280" kern="1200">
        <a:solidFill>
          <a:schemeClr val="tx1"/>
        </a:solidFill>
        <a:latin typeface="+mn-lt"/>
        <a:ea typeface="+mn-ea"/>
        <a:cs typeface="+mn-cs"/>
      </a:defRPr>
    </a:lvl8pPr>
    <a:lvl9pPr marL="3901440" algn="l" defTabSz="487680" rtl="0" eaLnBrk="1" latinLnBrk="0" hangingPunct="1">
      <a:defRPr sz="12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Plot of chlorophyll at the Gulf Stream which indicate phytoplankton presence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Find correlations between vertical velocities and chlorophyll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I am interested in seeing if there is any seasonal pattern, so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Preliminary plot showing minimum and maximum vertical velocities in the region for a 15 month period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Want to train a supervised regression model that takes u, v, w, T and S as an input and returns chlorophyll as an output</a:t>
            </a:r>
            <a:endParaRPr lang="en-US" dirty="0"/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Needs source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- Mesoscale eddies are these swirly things where</a:t>
            </a:r>
            <a:endParaRPr lang="en-US" sz="1200" dirty="0"/>
          </a:p>
          <a:p>
            <a:r>
              <a:rPr lang="en-US" sz="1200" dirty="0"/>
              <a:t>- 10 km - 200 km in size</a:t>
            </a:r>
            <a:endParaRPr lang="en-US" sz="1200" dirty="0"/>
          </a:p>
          <a:p>
            <a:r>
              <a:rPr lang="en-US" sz="1200" dirty="0"/>
              <a:t>- Lifetime of about weeks to months</a:t>
            </a:r>
            <a:endParaRPr lang="en-US" sz="1200" dirty="0"/>
          </a:p>
          <a:p>
            <a:r>
              <a:rPr lang="en-US" sz="1200" dirty="0"/>
              <a:t>- Horizontal velocities are of order 0.1 m/s to 10 m/s</a:t>
            </a:r>
            <a:endParaRPr lang="en-US" sz="1200" dirty="0"/>
          </a:p>
          <a:p>
            <a:r>
              <a:rPr lang="en-US" sz="1200" dirty="0"/>
              <a:t>- Vertical velocities are of order 1 m/day to 10m/day </a:t>
            </a:r>
            <a:endParaRPr lang="en-US" sz="1200" dirty="0"/>
          </a:p>
          <a:p>
            <a:r>
              <a:rPr lang="en-US" sz="1200" dirty="0"/>
              <a:t>- Too small to directly measure</a:t>
            </a:r>
            <a:endParaRPr lang="en-US" sz="1200" dirty="0"/>
          </a:p>
          <a:p>
            <a:r>
              <a:rPr lang="en-US" dirty="0"/>
              <a:t>- Vertical velocities occur most intensely at edges of eddies and fronts</a:t>
            </a:r>
            <a:endParaRPr lang="en-US" dirty="0"/>
          </a:p>
          <a:p>
            <a:r>
              <a:rPr lang="en-US" dirty="0"/>
              <a:t>-</a:t>
            </a:r>
            <a:endParaRPr lang="en-US" dirty="0"/>
          </a:p>
          <a:p>
            <a:r>
              <a:rPr lang="en-US" dirty="0"/>
              <a:t>Point out we are looking at this region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 get the data from an online database in a nice dataset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There are three main ways, and what’s important is that it’s very difficult to directly measure vertical velocities using these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Insert source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r>
              <a:rPr lang="en-US" dirty="0"/>
              <a:t>Logistically difficult to sample the entire global surface, and it takes more than a decade to conduct a global survey and most of the ocean is not being covered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Insert source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Fix equation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Add citations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Three main features in this plot: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Black arrows which indicate horizontal currents</a:t>
            </a:r>
            <a:endParaRPr lang="en-US" dirty="0"/>
          </a:p>
          <a:p>
            <a:pPr marL="1085850" lvl="2" indent="-171450">
              <a:buFontTx/>
              <a:buChar char="-"/>
            </a:pPr>
            <a:r>
              <a:rPr lang="en-US" dirty="0"/>
              <a:t>The Gulf Stream that I mentioned earlier</a:t>
            </a:r>
            <a:endParaRPr lang="en-US" dirty="0"/>
          </a:p>
          <a:p>
            <a:pPr marL="1085850" lvl="2" indent="-171450">
              <a:buFontTx/>
              <a:buChar char="-"/>
            </a:pPr>
            <a:r>
              <a:rPr lang="en-US" dirty="0"/>
              <a:t>The horizontal currents around the stream are of order 1 m/s</a:t>
            </a:r>
            <a:endParaRPr lang="en-US" dirty="0"/>
          </a:p>
          <a:p>
            <a:pPr marL="1085850" lvl="2" indent="-171450">
              <a:buFontTx/>
              <a:buChar char="-"/>
            </a:pPr>
            <a:r>
              <a:rPr lang="en-US" dirty="0"/>
              <a:t>Top right is the East Coast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Red patterns are upward velocities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Blue patterns are downward velocities</a:t>
            </a: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520" y="2272454"/>
            <a:ext cx="8290560" cy="156802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63040" y="4145280"/>
            <a:ext cx="6827520" cy="18694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 panose="020B0604020202020204"/>
              </a:defRPr>
            </a:lvl1pPr>
            <a:lvl2pPr marL="487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75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50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13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0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680" y="6780107"/>
            <a:ext cx="2275840" cy="38946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/>
              </a:defRPr>
            </a:lvl1pPr>
          </a:lstStyle>
          <a:p>
            <a:fld id="{DD5C28A2-967B-2A44-B1CA-1A3CE16A83A1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2480" y="6780107"/>
            <a:ext cx="3088640" cy="38946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0080" y="6780107"/>
            <a:ext cx="2275840" cy="38946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/>
              </a:defRPr>
            </a:lvl1pPr>
          </a:lstStyle>
          <a:p>
            <a:fld id="{EC2C992D-A3D2-C54B-923A-3B2BDA9E719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391838"/>
            <a:ext cx="8778240" cy="1219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" y="1706880"/>
            <a:ext cx="8778240" cy="482769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D93A4-F5F5-1A4C-98E5-64ED191D6F0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391838"/>
            <a:ext cx="8778240" cy="1219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7680" y="1706880"/>
            <a:ext cx="4307840" cy="4827694"/>
          </a:xfrm>
          <a:prstGeom prst="rect">
            <a:avLst/>
          </a:prstGeom>
        </p:spPr>
        <p:txBody>
          <a:bodyPr/>
          <a:lstStyle>
            <a:lvl1pPr>
              <a:defRPr sz="2985"/>
            </a:lvl1pPr>
            <a:lvl2pPr>
              <a:defRPr sz="2560"/>
            </a:lvl2pPr>
            <a:lvl3pPr>
              <a:defRPr sz="2135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080" y="1706880"/>
            <a:ext cx="4307840" cy="4827694"/>
          </a:xfrm>
          <a:prstGeom prst="rect">
            <a:avLst/>
          </a:prstGeom>
        </p:spPr>
        <p:txBody>
          <a:bodyPr/>
          <a:lstStyle>
            <a:lvl1pPr>
              <a:defRPr sz="2985"/>
            </a:lvl1pPr>
            <a:lvl2pPr>
              <a:defRPr sz="2560"/>
            </a:lvl2pPr>
            <a:lvl3pPr>
              <a:defRPr sz="2135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7C65-BF86-8743-B8F9-31C714769B4E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391838"/>
            <a:ext cx="8778240" cy="1219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680" y="1736344"/>
            <a:ext cx="4309534" cy="68241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60" b="1"/>
            </a:lvl1pPr>
            <a:lvl2pPr marL="487680" indent="0">
              <a:buNone/>
              <a:defRPr sz="2135" b="1"/>
            </a:lvl2pPr>
            <a:lvl3pPr marL="975360" indent="0">
              <a:buNone/>
              <a:defRPr sz="1920" b="1"/>
            </a:lvl3pPr>
            <a:lvl4pPr marL="1463040" indent="0">
              <a:buNone/>
              <a:defRPr sz="1705" b="1"/>
            </a:lvl4pPr>
            <a:lvl5pPr marL="1950720" indent="0">
              <a:buNone/>
              <a:defRPr sz="1705" b="1"/>
            </a:lvl5pPr>
            <a:lvl6pPr marL="2438400" indent="0">
              <a:buNone/>
              <a:defRPr sz="1705" b="1"/>
            </a:lvl6pPr>
            <a:lvl7pPr marL="2926080" indent="0">
              <a:buNone/>
              <a:defRPr sz="1705" b="1"/>
            </a:lvl7pPr>
            <a:lvl8pPr marL="3413760" indent="0">
              <a:buNone/>
              <a:defRPr sz="1705" b="1"/>
            </a:lvl8pPr>
            <a:lvl9pPr marL="3901440" indent="0">
              <a:buNone/>
              <a:defRPr sz="1705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7680" y="2438536"/>
            <a:ext cx="4309534" cy="4214707"/>
          </a:xfrm>
          <a:prstGeom prst="rect">
            <a:avLst/>
          </a:prstGeom>
        </p:spPr>
        <p:txBody>
          <a:bodyPr/>
          <a:lstStyle>
            <a:lvl1pPr>
              <a:defRPr sz="2560"/>
            </a:lvl1pPr>
            <a:lvl2pPr>
              <a:defRPr sz="2135"/>
            </a:lvl2pPr>
            <a:lvl3pPr>
              <a:defRPr sz="1920"/>
            </a:lvl3pPr>
            <a:lvl4pPr>
              <a:defRPr sz="1705"/>
            </a:lvl4pPr>
            <a:lvl5pPr>
              <a:defRPr sz="1705"/>
            </a:lvl5pPr>
            <a:lvl6pPr>
              <a:defRPr sz="1705"/>
            </a:lvl6pPr>
            <a:lvl7pPr>
              <a:defRPr sz="1705"/>
            </a:lvl7pPr>
            <a:lvl8pPr>
              <a:defRPr sz="1705"/>
            </a:lvl8pPr>
            <a:lvl9pPr>
              <a:defRPr sz="1705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54694" y="1736344"/>
            <a:ext cx="4311227" cy="68241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60" b="1"/>
            </a:lvl1pPr>
            <a:lvl2pPr marL="487680" indent="0">
              <a:buNone/>
              <a:defRPr sz="2135" b="1"/>
            </a:lvl2pPr>
            <a:lvl3pPr marL="975360" indent="0">
              <a:buNone/>
              <a:defRPr sz="1920" b="1"/>
            </a:lvl3pPr>
            <a:lvl4pPr marL="1463040" indent="0">
              <a:buNone/>
              <a:defRPr sz="1705" b="1"/>
            </a:lvl4pPr>
            <a:lvl5pPr marL="1950720" indent="0">
              <a:buNone/>
              <a:defRPr sz="1705" b="1"/>
            </a:lvl5pPr>
            <a:lvl6pPr marL="2438400" indent="0">
              <a:buNone/>
              <a:defRPr sz="1705" b="1"/>
            </a:lvl6pPr>
            <a:lvl7pPr marL="2926080" indent="0">
              <a:buNone/>
              <a:defRPr sz="1705" b="1"/>
            </a:lvl7pPr>
            <a:lvl8pPr marL="3413760" indent="0">
              <a:buNone/>
              <a:defRPr sz="1705" b="1"/>
            </a:lvl8pPr>
            <a:lvl9pPr marL="3901440" indent="0">
              <a:buNone/>
              <a:defRPr sz="1705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4694" y="2438536"/>
            <a:ext cx="4311227" cy="4214707"/>
          </a:xfrm>
          <a:prstGeom prst="rect">
            <a:avLst/>
          </a:prstGeom>
        </p:spPr>
        <p:txBody>
          <a:bodyPr/>
          <a:lstStyle>
            <a:lvl1pPr>
              <a:defRPr sz="2560"/>
            </a:lvl1pPr>
            <a:lvl2pPr>
              <a:defRPr sz="2135"/>
            </a:lvl2pPr>
            <a:lvl3pPr>
              <a:defRPr sz="1920"/>
            </a:lvl3pPr>
            <a:lvl4pPr>
              <a:defRPr sz="1705"/>
            </a:lvl4pPr>
            <a:lvl5pPr>
              <a:defRPr sz="1705"/>
            </a:lvl5pPr>
            <a:lvl6pPr>
              <a:defRPr sz="1705"/>
            </a:lvl6pPr>
            <a:lvl7pPr>
              <a:defRPr sz="1705"/>
            </a:lvl7pPr>
            <a:lvl8pPr>
              <a:defRPr sz="1705"/>
            </a:lvl8pPr>
            <a:lvl9pPr>
              <a:defRPr sz="1705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41553-22F8-294C-A5EA-DFE177D072CA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1" y="390144"/>
            <a:ext cx="3208867" cy="1239520"/>
          </a:xfrm>
          <a:prstGeom prst="rect">
            <a:avLst/>
          </a:prstGeom>
        </p:spPr>
        <p:txBody>
          <a:bodyPr anchor="b"/>
          <a:lstStyle>
            <a:lvl1pPr algn="l">
              <a:defRPr sz="2135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3387" y="400033"/>
            <a:ext cx="5452533" cy="6243321"/>
          </a:xfrm>
          <a:prstGeom prst="rect">
            <a:avLst/>
          </a:prstGeom>
        </p:spPr>
        <p:txBody>
          <a:bodyPr/>
          <a:lstStyle>
            <a:lvl1pPr>
              <a:defRPr sz="3415"/>
            </a:lvl1pPr>
            <a:lvl2pPr>
              <a:defRPr sz="2985"/>
            </a:lvl2pPr>
            <a:lvl3pPr>
              <a:defRPr sz="256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7681" y="1639553"/>
            <a:ext cx="3208867" cy="50038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95"/>
            </a:lvl1pPr>
            <a:lvl2pPr marL="487680" indent="0">
              <a:buNone/>
              <a:defRPr sz="1280"/>
            </a:lvl2pPr>
            <a:lvl3pPr marL="975360" indent="0">
              <a:buNone/>
              <a:defRPr sz="1065"/>
            </a:lvl3pPr>
            <a:lvl4pPr marL="1463040" indent="0">
              <a:buNone/>
              <a:defRPr sz="960"/>
            </a:lvl4pPr>
            <a:lvl5pPr marL="1950720" indent="0">
              <a:buNone/>
              <a:defRPr sz="960"/>
            </a:lvl5pPr>
            <a:lvl6pPr marL="2438400" indent="0">
              <a:buNone/>
              <a:defRPr sz="960"/>
            </a:lvl6pPr>
            <a:lvl7pPr marL="2926080" indent="0">
              <a:buNone/>
              <a:defRPr sz="960"/>
            </a:lvl7pPr>
            <a:lvl8pPr marL="3413760" indent="0">
              <a:buNone/>
              <a:defRPr sz="960"/>
            </a:lvl8pPr>
            <a:lvl9pPr marL="3901440" indent="0">
              <a:buNone/>
              <a:defRPr sz="96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0C0AF-4645-1245-A2A8-80FE4C463D94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1774" y="5120640"/>
            <a:ext cx="5852160" cy="604521"/>
          </a:xfrm>
          <a:prstGeom prst="rect">
            <a:avLst/>
          </a:prstGeom>
        </p:spPr>
        <p:txBody>
          <a:bodyPr anchor="b"/>
          <a:lstStyle>
            <a:lvl1pPr algn="l">
              <a:defRPr sz="2135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11774" y="653627"/>
            <a:ext cx="5852160" cy="43891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415"/>
            </a:lvl1pPr>
            <a:lvl2pPr marL="487680" indent="0">
              <a:buNone/>
              <a:defRPr sz="2985"/>
            </a:lvl2pPr>
            <a:lvl3pPr marL="975360" indent="0">
              <a:buNone/>
              <a:defRPr sz="2560"/>
            </a:lvl3pPr>
            <a:lvl4pPr marL="1463040" indent="0">
              <a:buNone/>
              <a:defRPr sz="2135"/>
            </a:lvl4pPr>
            <a:lvl5pPr marL="1950720" indent="0">
              <a:buNone/>
              <a:defRPr sz="2135"/>
            </a:lvl5pPr>
            <a:lvl6pPr marL="2438400" indent="0">
              <a:buNone/>
              <a:defRPr sz="2135"/>
            </a:lvl6pPr>
            <a:lvl7pPr marL="2926080" indent="0">
              <a:buNone/>
              <a:defRPr sz="2135"/>
            </a:lvl7pPr>
            <a:lvl8pPr marL="3413760" indent="0">
              <a:buNone/>
              <a:defRPr sz="2135"/>
            </a:lvl8pPr>
            <a:lvl9pPr marL="3901440" indent="0">
              <a:buNone/>
              <a:defRPr sz="2135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11774" y="5725161"/>
            <a:ext cx="5852160" cy="8585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95"/>
            </a:lvl1pPr>
            <a:lvl2pPr marL="487680" indent="0">
              <a:buNone/>
              <a:defRPr sz="1280"/>
            </a:lvl2pPr>
            <a:lvl3pPr marL="975360" indent="0">
              <a:buNone/>
              <a:defRPr sz="1065"/>
            </a:lvl3pPr>
            <a:lvl4pPr marL="1463040" indent="0">
              <a:buNone/>
              <a:defRPr sz="960"/>
            </a:lvl4pPr>
            <a:lvl5pPr marL="1950720" indent="0">
              <a:buNone/>
              <a:defRPr sz="960"/>
            </a:lvl5pPr>
            <a:lvl6pPr marL="2438400" indent="0">
              <a:buNone/>
              <a:defRPr sz="960"/>
            </a:lvl6pPr>
            <a:lvl7pPr marL="2926080" indent="0">
              <a:buNone/>
              <a:defRPr sz="960"/>
            </a:lvl7pPr>
            <a:lvl8pPr marL="3413760" indent="0">
              <a:buNone/>
              <a:defRPr sz="960"/>
            </a:lvl8pPr>
            <a:lvl9pPr marL="3901440" indent="0">
              <a:buNone/>
              <a:defRPr sz="96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257F3-5645-B540-AEF5-75249652EE33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381949"/>
            <a:ext cx="8778240" cy="1219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7680" y="1706880"/>
            <a:ext cx="8778240" cy="482769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65189-E7F6-4940-83A1-D08C7666959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71360" y="292948"/>
            <a:ext cx="2194560" cy="624162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7680" y="292948"/>
            <a:ext cx="6421120" cy="624162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21CD1-3A45-484A-A21D-596ED07CB159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emf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7680" y="6780107"/>
            <a:ext cx="22758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  <a:latin typeface="Arial" panose="020B0604020202020204"/>
              </a:defRPr>
            </a:lvl1pPr>
          </a:lstStyle>
          <a:p>
            <a:fld id="{A1A08D25-AB20-A344-A108-3A8DA3FC0496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2480" y="6780107"/>
            <a:ext cx="30886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  <a:latin typeface="Arial" panose="020B0604020202020204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0080" y="6780107"/>
            <a:ext cx="22758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  <a:latin typeface="Arial" panose="020B0604020202020204"/>
              </a:defRPr>
            </a:lvl1pPr>
          </a:lstStyle>
          <a:p>
            <a:fld id="{C5EB5B64-243B-AC41-AF55-A7B0E9BF081F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dt="0"/>
  <p:txStyles>
    <p:titleStyle>
      <a:lvl1pPr algn="ctr" defTabSz="487680" rtl="0" eaLnBrk="1" latinLnBrk="0" hangingPunct="1">
        <a:spcBef>
          <a:spcPct val="0"/>
        </a:spcBef>
        <a:buNone/>
        <a:defRPr sz="4695" kern="1200">
          <a:solidFill>
            <a:schemeClr val="tx1"/>
          </a:solidFill>
          <a:latin typeface="Arial" panose="020B0604020202020204"/>
          <a:ea typeface="+mj-ea"/>
          <a:cs typeface="+mj-cs"/>
        </a:defRPr>
      </a:lvl1pPr>
    </p:titleStyle>
    <p:bodyStyle>
      <a:lvl1pPr marL="365760" indent="-365760" algn="l" defTabSz="487680" rtl="0" eaLnBrk="1" latinLnBrk="0" hangingPunct="1">
        <a:spcBef>
          <a:spcPct val="20000"/>
        </a:spcBef>
        <a:buFont typeface="Arial" panose="020B0604020202020204"/>
        <a:buChar char="•"/>
        <a:defRPr sz="3415" kern="1200">
          <a:solidFill>
            <a:schemeClr val="tx1"/>
          </a:solidFill>
          <a:latin typeface="Arial" panose="020B0604020202020204"/>
          <a:ea typeface="+mn-ea"/>
          <a:cs typeface="+mn-cs"/>
        </a:defRPr>
      </a:lvl1pPr>
      <a:lvl2pPr marL="792480" indent="-304800" algn="l" defTabSz="487680" rtl="0" eaLnBrk="1" latinLnBrk="0" hangingPunct="1">
        <a:spcBef>
          <a:spcPct val="20000"/>
        </a:spcBef>
        <a:buFont typeface="Arial" panose="020B0604020202020204"/>
        <a:buChar char="–"/>
        <a:defRPr sz="2985" kern="1200">
          <a:solidFill>
            <a:schemeClr val="tx1"/>
          </a:solidFill>
          <a:latin typeface="Arial" panose="020B0604020202020204"/>
          <a:ea typeface="+mn-ea"/>
          <a:cs typeface="+mn-cs"/>
        </a:defRPr>
      </a:lvl2pPr>
      <a:lvl3pPr marL="1219200" indent="-243840" algn="l" defTabSz="487680" rtl="0" eaLnBrk="1" latinLnBrk="0" hangingPunct="1">
        <a:spcBef>
          <a:spcPct val="20000"/>
        </a:spcBef>
        <a:buFont typeface="Arial" panose="020B0604020202020204"/>
        <a:buChar char="•"/>
        <a:defRPr sz="2560" kern="1200">
          <a:solidFill>
            <a:schemeClr val="tx1"/>
          </a:solidFill>
          <a:latin typeface="Arial" panose="020B0604020202020204"/>
          <a:ea typeface="+mn-ea"/>
          <a:cs typeface="+mn-cs"/>
        </a:defRPr>
      </a:lvl3pPr>
      <a:lvl4pPr marL="1706880" indent="-243840" algn="l" defTabSz="487680" rtl="0" eaLnBrk="1" latinLnBrk="0" hangingPunct="1">
        <a:spcBef>
          <a:spcPct val="20000"/>
        </a:spcBef>
        <a:buFont typeface="Arial" panose="020B0604020202020204"/>
        <a:buChar char="–"/>
        <a:defRPr sz="2135" kern="1200">
          <a:solidFill>
            <a:schemeClr val="tx1"/>
          </a:solidFill>
          <a:latin typeface="Arial" panose="020B0604020202020204"/>
          <a:ea typeface="+mn-ea"/>
          <a:cs typeface="+mn-cs"/>
        </a:defRPr>
      </a:lvl4pPr>
      <a:lvl5pPr marL="2194560" indent="-243840" algn="l" defTabSz="487680" rtl="0" eaLnBrk="1" latinLnBrk="0" hangingPunct="1">
        <a:spcBef>
          <a:spcPct val="20000"/>
        </a:spcBef>
        <a:buFont typeface="Arial" panose="020B0604020202020204"/>
        <a:buChar char="»"/>
        <a:defRPr sz="2135" kern="1200">
          <a:solidFill>
            <a:schemeClr val="tx1"/>
          </a:solidFill>
          <a:latin typeface="Arial" panose="020B0604020202020204"/>
          <a:ea typeface="+mn-ea"/>
          <a:cs typeface="+mn-cs"/>
        </a:defRPr>
      </a:lvl5pPr>
      <a:lvl6pPr marL="2682240" indent="-243840" algn="l" defTabSz="487680" rtl="0" eaLnBrk="1" latinLnBrk="0" hangingPunct="1">
        <a:spcBef>
          <a:spcPct val="20000"/>
        </a:spcBef>
        <a:buFont typeface="Arial" panose="020B0604020202020204"/>
        <a:buChar char="•"/>
        <a:defRPr sz="2135" kern="1200">
          <a:solidFill>
            <a:schemeClr val="tx1"/>
          </a:solidFill>
          <a:latin typeface="+mn-lt"/>
          <a:ea typeface="+mn-ea"/>
          <a:cs typeface="+mn-cs"/>
        </a:defRPr>
      </a:lvl6pPr>
      <a:lvl7pPr marL="3169920" indent="-243840" algn="l" defTabSz="487680" rtl="0" eaLnBrk="1" latinLnBrk="0" hangingPunct="1">
        <a:spcBef>
          <a:spcPct val="20000"/>
        </a:spcBef>
        <a:buFont typeface="Arial" panose="020B0604020202020204"/>
        <a:buChar char="•"/>
        <a:defRPr sz="2135" kern="1200">
          <a:solidFill>
            <a:schemeClr val="tx1"/>
          </a:solidFill>
          <a:latin typeface="+mn-lt"/>
          <a:ea typeface="+mn-ea"/>
          <a:cs typeface="+mn-cs"/>
        </a:defRPr>
      </a:lvl7pPr>
      <a:lvl8pPr marL="3657600" indent="-243840" algn="l" defTabSz="487680" rtl="0" eaLnBrk="1" latinLnBrk="0" hangingPunct="1">
        <a:spcBef>
          <a:spcPct val="20000"/>
        </a:spcBef>
        <a:buFont typeface="Arial" panose="020B0604020202020204"/>
        <a:buChar char="•"/>
        <a:defRPr sz="2135" kern="1200">
          <a:solidFill>
            <a:schemeClr val="tx1"/>
          </a:solidFill>
          <a:latin typeface="+mn-lt"/>
          <a:ea typeface="+mn-ea"/>
          <a:cs typeface="+mn-cs"/>
        </a:defRPr>
      </a:lvl8pPr>
      <a:lvl9pPr marL="4145280" indent="-243840" algn="l" defTabSz="487680" rtl="0" eaLnBrk="1" latinLnBrk="0" hangingPunct="1">
        <a:spcBef>
          <a:spcPct val="20000"/>
        </a:spcBef>
        <a:buFont typeface="Arial" panose="020B0604020202020204"/>
        <a:buChar char="•"/>
        <a:defRPr sz="21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768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80" algn="l" defTabSz="48768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60" algn="l" defTabSz="48768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40" algn="l" defTabSz="48768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algn="l" defTabSz="48768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00" algn="l" defTabSz="48768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080" algn="l" defTabSz="48768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760" algn="l" defTabSz="48768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440" algn="l" defTabSz="48768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6.jpe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al-solid.eps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351" y="4855190"/>
            <a:ext cx="1950720" cy="1950720"/>
          </a:xfrm>
          <a:prstGeom prst="rect">
            <a:avLst/>
          </a:prstGeom>
        </p:spPr>
      </p:pic>
      <p:pic>
        <p:nvPicPr>
          <p:cNvPr id="4" name="Picture 9"/>
          <p:cNvPicPr>
            <a:picLocks noChangeAspect="1" noChangeArrowheads="1"/>
          </p:cNvPicPr>
          <p:nvPr/>
        </p:nvPicPr>
        <p:blipFill>
          <a:blip r:embed="rId2"/>
          <a:srcRect l="18184" t="4308" r="9093" b="11896"/>
          <a:stretch>
            <a:fillRect/>
          </a:stretch>
        </p:blipFill>
        <p:spPr bwMode="auto">
          <a:xfrm>
            <a:off x="185564" y="4712726"/>
            <a:ext cx="2048842" cy="2093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520" y="1315497"/>
            <a:ext cx="8290560" cy="1568027"/>
          </a:xfrm>
        </p:spPr>
        <p:txBody>
          <a:bodyPr>
            <a:normAutofit fontScale="90000"/>
          </a:bodyPr>
          <a:lstStyle/>
          <a:p>
            <a:r>
              <a:rPr lang="en-US" sz="4055" b="1" dirty="0"/>
              <a:t>Diagnosing Subsurface Vertical Velocities in Mesoscale Eddies Using Satellite Altimetry Data</a:t>
            </a:r>
            <a:endParaRPr lang="en-US" sz="4055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1778" y="4246057"/>
            <a:ext cx="5550044" cy="2112186"/>
          </a:xfrm>
        </p:spPr>
        <p:txBody>
          <a:bodyPr/>
          <a:lstStyle/>
          <a:p>
            <a:r>
              <a:rPr lang="en-US" sz="2985" dirty="0"/>
              <a:t>Faizan Haque,</a:t>
            </a:r>
            <a:endParaRPr lang="en-US" sz="2985" dirty="0"/>
          </a:p>
          <a:p>
            <a:r>
              <a:rPr lang="en-US" sz="2985" dirty="0"/>
              <a:t>Professor François Primeau</a:t>
            </a:r>
            <a:endParaRPr lang="en-US" sz="2985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Output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1"/>
          <a:srcRect l="7699" t="3971" r="7997"/>
          <a:stretch>
            <a:fillRect/>
          </a:stretch>
        </p:blipFill>
        <p:spPr>
          <a:xfrm>
            <a:off x="151349" y="1657151"/>
            <a:ext cx="9114571" cy="4947908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726" y="6155764"/>
            <a:ext cx="3435482" cy="389467"/>
          </a:xfrm>
        </p:spPr>
        <p:txBody>
          <a:bodyPr/>
          <a:lstStyle/>
          <a:p>
            <a:r>
              <a:rPr lang="en-US" dirty="0"/>
              <a:t>https://marine.coastal.edu/gulfstream/p3.htm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  <p:pic>
        <p:nvPicPr>
          <p:cNvPr id="11" name="Picture 2" descr="https://lh4.googleusercontent.com/ZpoPLqbRbjMDh-J2B0IwGMGOuTAAQuEE0sKzG1emuRnEFcMucDDGHap4WApgVPoWWUENSiT9fh7s_LfwgNuc9mG_zWgNSJRJCQ52ZJpI0LAC3_Cm8NUv_LkOWErB2cS0wMpc_KFzWaE"/>
          <p:cNvPicPr>
            <a:picLocks noGrp="1" noChangeAspect="1" noChangeArrowheads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" y="2152460"/>
            <a:ext cx="3556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9504" y="2724282"/>
            <a:ext cx="5084096" cy="2422947"/>
          </a:xfrm>
        </p:spPr>
      </p:pic>
      <p:sp>
        <p:nvSpPr>
          <p:cNvPr id="10" name="TextBox 9"/>
          <p:cNvSpPr txBox="1"/>
          <p:nvPr/>
        </p:nvSpPr>
        <p:spPr>
          <a:xfrm>
            <a:off x="487681" y="1611038"/>
            <a:ext cx="184731" cy="4074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50" dirty="0"/>
          </a:p>
        </p:txBody>
      </p:sp>
      <p:sp>
        <p:nvSpPr>
          <p:cNvPr id="12" name="TextBox 11"/>
          <p:cNvSpPr txBox="1"/>
          <p:nvPr/>
        </p:nvSpPr>
        <p:spPr>
          <a:xfrm>
            <a:off x="4941318" y="1167839"/>
            <a:ext cx="4540469" cy="880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60" dirty="0">
                <a:latin typeface="Arial" panose="020B0604020202020204" pitchFamily="34" charset="0"/>
                <a:cs typeface="Arial" panose="020B0604020202020204" pitchFamily="34" charset="0"/>
              </a:rPr>
              <a:t>W min and max for a 15 month period</a:t>
            </a:r>
            <a:endParaRPr lang="en-US" sz="256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4532" y="1266063"/>
            <a:ext cx="4187322" cy="880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60" dirty="0">
                <a:latin typeface="Arial" panose="020B0604020202020204" pitchFamily="34" charset="0"/>
                <a:cs typeface="Arial" panose="020B0604020202020204" pitchFamily="34" charset="0"/>
              </a:rPr>
              <a:t>Map of chlorophyll around the Gulf Stream</a:t>
            </a:r>
            <a:endParaRPr lang="en-US" sz="256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Bigger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560" dirty="0"/>
              <a:t>Mesoscale and sub-mesoscale vertical velocities is a hot research topic</a:t>
            </a:r>
            <a:endParaRPr lang="en-US" sz="2560" dirty="0"/>
          </a:p>
          <a:p>
            <a:r>
              <a:rPr lang="en-US" sz="2560" dirty="0"/>
              <a:t>Most important dynamic factors for phytoplankton productivity is still an open question</a:t>
            </a:r>
            <a:endParaRPr lang="en-US" sz="2560" dirty="0"/>
          </a:p>
          <a:p>
            <a:r>
              <a:rPr lang="en-US" sz="2560" dirty="0"/>
              <a:t>They are also important for transport of heat and chemicals</a:t>
            </a:r>
            <a:endParaRPr lang="en-US" sz="2560" dirty="0"/>
          </a:p>
          <a:p>
            <a:r>
              <a:rPr lang="en-US" sz="2560" dirty="0"/>
              <a:t>NASA’s SWOT Mission launches in 2020</a:t>
            </a:r>
            <a:endParaRPr lang="en-US" sz="256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795520" y="2817707"/>
            <a:ext cx="4470400" cy="2514599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66383" y="5389047"/>
            <a:ext cx="3646389" cy="555385"/>
          </a:xfrm>
        </p:spPr>
        <p:txBody>
          <a:bodyPr/>
          <a:lstStyle/>
          <a:p>
            <a:r>
              <a:rPr lang="en-US" dirty="0"/>
              <a:t>Artist’s rendition of SWOT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60" dirty="0"/>
              <a:t>Professor Francois Primeau for posing the research question and guidance</a:t>
            </a:r>
            <a:endParaRPr lang="en-US" sz="2560" dirty="0"/>
          </a:p>
          <a:p>
            <a:r>
              <a:rPr lang="en-US" sz="2560" dirty="0"/>
              <a:t>UROP for Fall 2017 – Spring 2018 Fellowship/Grant</a:t>
            </a:r>
            <a:endParaRPr lang="en-US" sz="2560" dirty="0"/>
          </a:p>
          <a:p>
            <a:r>
              <a:rPr lang="en-US" sz="2560" dirty="0"/>
              <a:t>Greg Britten for general oceanography advice</a:t>
            </a:r>
            <a:endParaRPr lang="en-US" sz="2560" dirty="0"/>
          </a:p>
          <a:p>
            <a:r>
              <a:rPr lang="en-US" sz="2560" dirty="0"/>
              <a:t>Benoit Pascual for MATLAB help</a:t>
            </a:r>
            <a:endParaRPr lang="en-US" sz="2560" dirty="0"/>
          </a:p>
          <a:p>
            <a:r>
              <a:rPr lang="en-US" sz="2560" dirty="0"/>
              <a:t>TEOS-10 for the Gibbs-</a:t>
            </a:r>
            <a:r>
              <a:rPr lang="en-US" sz="2560" dirty="0" err="1"/>
              <a:t>SeaWater</a:t>
            </a:r>
            <a:r>
              <a:rPr lang="en-US" sz="2560" dirty="0"/>
              <a:t> (GSW) Oceanographic Toolbox</a:t>
            </a:r>
            <a:endParaRPr lang="en-US" sz="2560" dirty="0"/>
          </a:p>
          <a:p>
            <a:r>
              <a:rPr lang="en-US" sz="2560" dirty="0"/>
              <a:t> E.U. Copernicus Marine Service for the data</a:t>
            </a:r>
            <a:endParaRPr lang="en-US" sz="256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" y="1454632"/>
            <a:ext cx="8778240" cy="4827694"/>
          </a:xfrm>
        </p:spPr>
        <p:txBody>
          <a:bodyPr/>
          <a:lstStyle/>
          <a:p>
            <a:r>
              <a:rPr lang="en-US" sz="1920" dirty="0"/>
              <a:t>A. Mahadevan. The impact of </a:t>
            </a:r>
            <a:r>
              <a:rPr lang="en-US" sz="1920" dirty="0" err="1"/>
              <a:t>submesoscale</a:t>
            </a:r>
            <a:r>
              <a:rPr lang="en-US" sz="1920" dirty="0"/>
              <a:t> physics on primary productivity of plankton. Annual Review of Marine Science, 8(1):161–184, 2016. PMID: 26394203.B. </a:t>
            </a:r>
            <a:endParaRPr lang="en-US" sz="1920" dirty="0"/>
          </a:p>
          <a:p>
            <a:r>
              <a:rPr lang="en-US" sz="1920" dirty="0"/>
              <a:t>A. Pascual, S. Ruiz, B. B. Nardelli, S. </a:t>
            </a:r>
            <a:r>
              <a:rPr lang="en-US" sz="1920" dirty="0" err="1"/>
              <a:t>Guinehut</a:t>
            </a:r>
            <a:r>
              <a:rPr lang="en-US" sz="1920" dirty="0"/>
              <a:t>, D. </a:t>
            </a:r>
            <a:r>
              <a:rPr lang="en-US" sz="1920" dirty="0" err="1"/>
              <a:t>Iudicone</a:t>
            </a:r>
            <a:r>
              <a:rPr lang="en-US" sz="1920" dirty="0"/>
              <a:t>, and J. </a:t>
            </a:r>
            <a:r>
              <a:rPr lang="en-US" sz="1920" dirty="0" err="1"/>
              <a:t>Tintore</a:t>
            </a:r>
            <a:r>
              <a:rPr lang="en-US" sz="1920" dirty="0"/>
              <a:t>. Net primary production in the gulf stream sustained by quasi-geostrophic vertical exchanges. Geophysical Research Letters, 42(2):441{449.</a:t>
            </a:r>
            <a:endParaRPr lang="en-US" sz="1920" dirty="0"/>
          </a:p>
          <a:p>
            <a:r>
              <a:rPr lang="en-US" sz="1920" dirty="0"/>
              <a:t>H. </a:t>
            </a:r>
            <a:r>
              <a:rPr lang="en-US" sz="1920" dirty="0" err="1"/>
              <a:t>Giordani</a:t>
            </a:r>
            <a:r>
              <a:rPr lang="en-US" sz="1920" dirty="0"/>
              <a:t>, L. </a:t>
            </a:r>
            <a:r>
              <a:rPr lang="en-US" sz="1920" dirty="0" err="1"/>
              <a:t>Prieur</a:t>
            </a:r>
            <a:r>
              <a:rPr lang="en-US" sz="1920" dirty="0"/>
              <a:t>, and G. </a:t>
            </a:r>
            <a:r>
              <a:rPr lang="en-US" sz="1920" dirty="0" err="1"/>
              <a:t>Caniaux</a:t>
            </a:r>
            <a:r>
              <a:rPr lang="en-US" sz="1920" dirty="0"/>
              <a:t>. Advanced insights into sources of vertical velocity in the ocean. Ocean Dynamics, 56(5):513{524, Dec 2006.</a:t>
            </a:r>
            <a:endParaRPr lang="en-US" sz="1920" dirty="0"/>
          </a:p>
          <a:p>
            <a:r>
              <a:rPr lang="en-US" sz="1920" dirty="0"/>
              <a:t>J. Hoskins, I. </a:t>
            </a:r>
            <a:r>
              <a:rPr lang="en-US" sz="1920" dirty="0" err="1"/>
              <a:t>Draghici</a:t>
            </a:r>
            <a:r>
              <a:rPr lang="en-US" sz="1920" dirty="0"/>
              <a:t>, and H. C. Davies. A new look at the w-equation. Quarterly Journal of the Royal Meteorological Society, 104(439):31{38.</a:t>
            </a:r>
            <a:endParaRPr lang="en-US" sz="1920" dirty="0"/>
          </a:p>
          <a:p>
            <a:r>
              <a:rPr lang="en-US" sz="1920" dirty="0"/>
              <a:t>J.-M. Pinot, J. </a:t>
            </a:r>
            <a:r>
              <a:rPr lang="en-US" sz="1920" dirty="0" err="1"/>
              <a:t>Tintor´e</a:t>
            </a:r>
            <a:r>
              <a:rPr lang="en-US" sz="1920" dirty="0"/>
              <a:t>, and D.-P. Wang. A study of the omega equation for diagnosing vertical motions at ocean fronts. Journal of Marine Research, 54(2):239– 259, 1996.</a:t>
            </a:r>
            <a:endParaRPr lang="en-US" sz="1920" dirty="0"/>
          </a:p>
          <a:p>
            <a:r>
              <a:rPr lang="en-US" sz="1920" dirty="0"/>
              <a:t>J. R. Holton and G. J. Hakim. An introduction to dynamic meteorology. Elsevier, 5 edition, 2013.</a:t>
            </a:r>
            <a:endParaRPr lang="en-US" sz="1920" dirty="0"/>
          </a:p>
          <a:p>
            <a:r>
              <a:rPr lang="en-US" sz="1920" dirty="0"/>
              <a:t>Pollard, R.T. and L.A. </a:t>
            </a:r>
            <a:r>
              <a:rPr lang="en-US" sz="1920" dirty="0" err="1"/>
              <a:t>Regier</a:t>
            </a:r>
            <a:r>
              <a:rPr lang="en-US" sz="1920" dirty="0"/>
              <a:t>, 1992: Vorticity and Vertical Circulation at an Ocean Front. J. Phys. </a:t>
            </a:r>
            <a:r>
              <a:rPr lang="en-US" sz="1920" dirty="0" err="1"/>
              <a:t>Oceanogr</a:t>
            </a:r>
            <a:r>
              <a:rPr lang="en-US" sz="1920" dirty="0"/>
              <a:t>., 22, 609–625, </a:t>
            </a:r>
            <a:endParaRPr lang="en-US" sz="1920" dirty="0"/>
          </a:p>
          <a:p>
            <a:pPr marL="0" indent="0">
              <a:buNone/>
            </a:pPr>
            <a:br>
              <a:rPr lang="en-US" sz="1920" dirty="0"/>
            </a:br>
            <a:endParaRPr lang="en-US" sz="192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25" dirty="0"/>
              <a:t>Goal: Quantify Vertical Velocities and Impact on Phytoplankton</a:t>
            </a:r>
            <a:endParaRPr lang="en-US" sz="3625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4975988" y="1910371"/>
            <a:ext cx="4272027" cy="2566182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863" y="1927189"/>
            <a:ext cx="4307840" cy="4827694"/>
          </a:xfrm>
        </p:spPr>
        <p:txBody>
          <a:bodyPr/>
          <a:lstStyle/>
          <a:p>
            <a:r>
              <a:rPr lang="en-US" sz="2560" dirty="0"/>
              <a:t>Photosynthesis requires balance of sunlight and nutrients</a:t>
            </a:r>
            <a:endParaRPr lang="en-US" sz="2560" dirty="0"/>
          </a:p>
          <a:p>
            <a:r>
              <a:rPr lang="en-US" sz="2560" dirty="0"/>
              <a:t>Euphotic zone is nutrient limited </a:t>
            </a:r>
            <a:endParaRPr lang="en-US" sz="2560" dirty="0"/>
          </a:p>
          <a:p>
            <a:r>
              <a:rPr lang="en-US" sz="2560" dirty="0"/>
              <a:t>Upwelling can bring nutrients from </a:t>
            </a:r>
            <a:r>
              <a:rPr lang="en-US" sz="2560" dirty="0" err="1"/>
              <a:t>Disphotic</a:t>
            </a:r>
            <a:r>
              <a:rPr lang="en-US" sz="2560" dirty="0"/>
              <a:t> Zone to the euphotic Zone</a:t>
            </a:r>
            <a:endParaRPr lang="en-US" sz="2560" dirty="0"/>
          </a:p>
          <a:p>
            <a:endParaRPr lang="en-US" sz="256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78703" y="4656835"/>
            <a:ext cx="4805020" cy="238103"/>
          </a:xfrm>
        </p:spPr>
        <p:txBody>
          <a:bodyPr/>
          <a:lstStyle/>
          <a:p>
            <a:r>
              <a:rPr lang="en-US" dirty="0"/>
              <a:t>Source: http://www.enchantedlearning.com/biomes/ocean/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391838"/>
            <a:ext cx="8778240" cy="1219200"/>
          </a:xfrm>
        </p:spPr>
        <p:txBody>
          <a:bodyPr/>
          <a:lstStyle/>
          <a:p>
            <a:r>
              <a:rPr lang="en-US" sz="3625" dirty="0"/>
              <a:t>What are mesoscale eddies and why are they important?</a:t>
            </a:r>
            <a:endParaRPr lang="en-US" sz="3625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9965" y="1706880"/>
            <a:ext cx="8626891" cy="4827694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87680" y="6780107"/>
            <a:ext cx="8509175" cy="389467"/>
          </a:xfrm>
        </p:spPr>
        <p:txBody>
          <a:bodyPr/>
          <a:lstStyle/>
          <a:p>
            <a:r>
              <a:rPr lang="en-US" b="1" dirty="0"/>
              <a:t>Still of the Gulf Stream from the ‘Perpetual Ocean’ visualization by NASA/Goddard Space Flight Center Scientific Visualization Studio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in Oceanography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60" dirty="0"/>
              <a:t>Ship Cruises:</a:t>
            </a:r>
            <a:endParaRPr lang="en-US" sz="2560" dirty="0"/>
          </a:p>
          <a:p>
            <a:pPr lvl="1"/>
            <a:r>
              <a:rPr lang="en-US" sz="2560" dirty="0"/>
              <a:t>Pro: Can collect data from deeper parts of ocean</a:t>
            </a:r>
            <a:endParaRPr lang="en-US" sz="2560" dirty="0"/>
          </a:p>
          <a:p>
            <a:pPr lvl="1"/>
            <a:r>
              <a:rPr lang="en-US" sz="2560" dirty="0"/>
              <a:t>Con: Logistically difficult</a:t>
            </a:r>
            <a:endParaRPr lang="en-US" sz="2560" dirty="0"/>
          </a:p>
          <a:p>
            <a:pPr lvl="1"/>
            <a:r>
              <a:rPr lang="en-US" sz="2560" dirty="0"/>
              <a:t>Con: Cannot collect simultaneous data</a:t>
            </a:r>
            <a:endParaRPr lang="en-US" sz="2560" dirty="0"/>
          </a:p>
          <a:p>
            <a:r>
              <a:rPr lang="en-US" sz="2560" dirty="0"/>
              <a:t>Argo floats:</a:t>
            </a:r>
            <a:endParaRPr lang="en-US" sz="2560" dirty="0"/>
          </a:p>
          <a:p>
            <a:pPr lvl="1"/>
            <a:r>
              <a:rPr lang="en-US" sz="2560" dirty="0"/>
              <a:t>Pro: Larger number of data points</a:t>
            </a:r>
            <a:endParaRPr lang="en-US" sz="2560" dirty="0"/>
          </a:p>
          <a:p>
            <a:pPr lvl="1"/>
            <a:r>
              <a:rPr lang="en-US" sz="2560" dirty="0"/>
              <a:t>Con: Not uniform </a:t>
            </a:r>
            <a:endParaRPr lang="en-US" sz="2560" dirty="0"/>
          </a:p>
          <a:p>
            <a:pPr lvl="1"/>
            <a:r>
              <a:rPr lang="en-US" sz="2560" dirty="0"/>
              <a:t>Con: Not simultaneous </a:t>
            </a:r>
            <a:endParaRPr lang="en-US" sz="2560" dirty="0"/>
          </a:p>
          <a:p>
            <a:r>
              <a:rPr lang="en-US" sz="2560" dirty="0"/>
              <a:t>Satellites:</a:t>
            </a:r>
            <a:endParaRPr lang="en-US" sz="2560" dirty="0"/>
          </a:p>
          <a:p>
            <a:pPr lvl="1"/>
            <a:r>
              <a:rPr lang="en-US" sz="2560" dirty="0"/>
              <a:t>Pro: Spatially uniform and at regular time intervals</a:t>
            </a:r>
            <a:endParaRPr lang="en-US" sz="2560" dirty="0"/>
          </a:p>
          <a:p>
            <a:pPr lvl="1"/>
            <a:r>
              <a:rPr lang="en-US" sz="2560" dirty="0"/>
              <a:t>Con: Can measure only the surface</a:t>
            </a:r>
            <a:endParaRPr lang="en-US" sz="2560" dirty="0"/>
          </a:p>
          <a:p>
            <a:pPr lvl="1"/>
            <a:endParaRPr lang="en-US" sz="2135" dirty="0"/>
          </a:p>
          <a:p>
            <a:pPr lvl="1"/>
            <a:endParaRPr lang="en-US" sz="2560" dirty="0"/>
          </a:p>
          <a:p>
            <a:pPr lvl="1"/>
            <a:endParaRPr lang="en-US" sz="256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"/>
          <p:cNvSpPr txBox="1"/>
          <p:nvPr>
            <p:ph type="title"/>
          </p:nvPr>
        </p:nvSpPr>
        <p:spPr>
          <a:xfrm>
            <a:off x="487680" y="391838"/>
            <a:ext cx="87783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 panose="020B0604020202020204"/>
              <a:buNone/>
            </a:pPr>
            <a:r>
              <a:rPr lang="en-US"/>
              <a:t>Ships</a:t>
            </a:r>
            <a:endParaRPr lang="en-US"/>
          </a:p>
        </p:txBody>
      </p:sp>
      <p:sp>
        <p:nvSpPr>
          <p:cNvPr id="1032" name="Google Shape;1032;p1"/>
          <p:cNvSpPr txBox="1"/>
          <p:nvPr>
            <p:ph type="ftr" idx="11"/>
          </p:nvPr>
        </p:nvSpPr>
        <p:spPr>
          <a:xfrm>
            <a:off x="1782555" y="6780107"/>
            <a:ext cx="4638600" cy="2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Source: http://antarctica.tamu.edu/printed/SOA_WOCE.html</a:t>
            </a:r>
            <a:endParaRPr lang="en-US"/>
          </a:p>
        </p:txBody>
      </p:sp>
      <p:sp>
        <p:nvSpPr>
          <p:cNvPr id="1033" name="Google Shape;1033;p1"/>
          <p:cNvSpPr txBox="1"/>
          <p:nvPr>
            <p:ph type="sldNum" idx="12"/>
          </p:nvPr>
        </p:nvSpPr>
        <p:spPr>
          <a:xfrm>
            <a:off x="6990080" y="6780107"/>
            <a:ext cx="22758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1034" name="Google Shape;1034;p1" descr="https://lh4.googleusercontent.com/Frt2-aHFwph4cpxCNi8ImcSFQfo5iGuMsjaZSy7EWHuVOJDCS7guM__OjRKfI0T7DIGMY25Au2_KpuCjgn5caXYKG6K_6VK-S2M5pQ3nPFLZYObAxUTojetdKvNCJifI3hxAVgaQmiY"/>
          <p:cNvPicPr preferRelativeResize="0"/>
          <p:nvPr>
            <p:ph type="body" idx="1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487666" y="-111910"/>
            <a:ext cx="7792800" cy="376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2"/>
          <p:cNvSpPr txBox="1"/>
          <p:nvPr>
            <p:ph type="title"/>
          </p:nvPr>
        </p:nvSpPr>
        <p:spPr>
          <a:xfrm>
            <a:off x="487680" y="391838"/>
            <a:ext cx="87783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 panose="020B0604020202020204"/>
              <a:buNone/>
            </a:pPr>
            <a:r>
              <a:rPr lang="en-US"/>
              <a:t>Argo Floats</a:t>
            </a:r>
            <a:endParaRPr lang="en-US"/>
          </a:p>
        </p:txBody>
      </p:sp>
      <p:pic>
        <p:nvPicPr>
          <p:cNvPr id="1037" name="Google Shape;1037;p2"/>
          <p:cNvPicPr preferRelativeResize="0"/>
          <p:nvPr>
            <p:ph type="body" idx="1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487680" y="1978617"/>
            <a:ext cx="8778300" cy="401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8" name="Google Shape;1038;p2"/>
          <p:cNvSpPr txBox="1"/>
          <p:nvPr>
            <p:ph type="ftr" idx="11"/>
          </p:nvPr>
        </p:nvSpPr>
        <p:spPr>
          <a:xfrm>
            <a:off x="3332480" y="6360044"/>
            <a:ext cx="30885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Source: http://www.argo.ucsd.edu</a:t>
            </a:r>
            <a:endParaRPr lang="en-US"/>
          </a:p>
        </p:txBody>
      </p:sp>
      <p:sp>
        <p:nvSpPr>
          <p:cNvPr id="1039" name="Google Shape;1039;p2"/>
          <p:cNvSpPr txBox="1"/>
          <p:nvPr>
            <p:ph type="sldNum" idx="12"/>
          </p:nvPr>
        </p:nvSpPr>
        <p:spPr>
          <a:xfrm>
            <a:off x="6990080" y="6780107"/>
            <a:ext cx="22758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3"/>
          <p:cNvSpPr txBox="1"/>
          <p:nvPr>
            <p:ph type="title"/>
          </p:nvPr>
        </p:nvSpPr>
        <p:spPr>
          <a:xfrm>
            <a:off x="487680" y="391838"/>
            <a:ext cx="87783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 panose="020B0604020202020204"/>
              <a:buNone/>
            </a:pPr>
            <a:r>
              <a:rPr lang="en-US"/>
              <a:t>Satellites</a:t>
            </a:r>
            <a:endParaRPr lang="en-US"/>
          </a:p>
        </p:txBody>
      </p:sp>
      <p:pic>
        <p:nvPicPr>
          <p:cNvPr id="1042" name="Google Shape;1042;p3"/>
          <p:cNvPicPr preferRelativeResize="0"/>
          <p:nvPr>
            <p:ph type="body" idx="1"/>
          </p:nvPr>
        </p:nvPicPr>
        <p:blipFill rotWithShape="1">
          <a:blip r:embed="rId1"/>
          <a:srcRect l="6924" t="3334" r="8729"/>
          <a:stretch>
            <a:fillRect/>
          </a:stretch>
        </p:blipFill>
        <p:spPr>
          <a:xfrm>
            <a:off x="-218287" y="1304442"/>
            <a:ext cx="9484200" cy="518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3"/>
          <p:cNvSpPr txBox="1"/>
          <p:nvPr>
            <p:ph type="sldNum" idx="12"/>
          </p:nvPr>
        </p:nvSpPr>
        <p:spPr>
          <a:xfrm>
            <a:off x="6990080" y="6780107"/>
            <a:ext cx="22758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044" name="Google Shape;1044;p3"/>
          <p:cNvSpPr txBox="1"/>
          <p:nvPr>
            <p:ph type="ftr" idx="11"/>
          </p:nvPr>
        </p:nvSpPr>
        <p:spPr>
          <a:xfrm>
            <a:off x="1524000" y="6791330"/>
            <a:ext cx="4897200" cy="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from Copernicus - Marine environment monitoring service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Quasi-</a:t>
            </a:r>
            <a:r>
              <a:rPr lang="en-US" dirty="0" err="1"/>
              <a:t>Geostrophy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348" y="1681656"/>
            <a:ext cx="8778240" cy="4827694"/>
          </a:xfrm>
        </p:spPr>
        <p:txBody>
          <a:bodyPr/>
          <a:lstStyle/>
          <a:p>
            <a:pPr fontAlgn="base"/>
            <a:r>
              <a:rPr lang="en-US" sz="2560" dirty="0"/>
              <a:t>Geostrophy:</a:t>
            </a:r>
            <a:endParaRPr lang="en-US" sz="2560" dirty="0"/>
          </a:p>
          <a:p>
            <a:pPr lvl="1" fontAlgn="base"/>
            <a:r>
              <a:rPr lang="en-US" sz="2560" dirty="0"/>
              <a:t>Pressure Gradient Force = Coriolis Force</a:t>
            </a:r>
            <a:endParaRPr lang="en-US" sz="2560" dirty="0"/>
          </a:p>
          <a:p>
            <a:pPr fontAlgn="base"/>
            <a:r>
              <a:rPr lang="en-US" sz="2560" dirty="0"/>
              <a:t>Geostrophic Velocity:</a:t>
            </a:r>
            <a:endParaRPr lang="en-US" sz="2560" dirty="0"/>
          </a:p>
          <a:p>
            <a:pPr lvl="1" fontAlgn="base"/>
            <a:r>
              <a:rPr lang="en-US" sz="2560" dirty="0"/>
              <a:t>Divergenceless</a:t>
            </a:r>
            <a:endParaRPr lang="en-US" sz="2560" dirty="0"/>
          </a:p>
          <a:p>
            <a:pPr marL="487680" lvl="1" indent="0" fontAlgn="base">
              <a:buNone/>
            </a:pPr>
            <a:endParaRPr lang="en-US" sz="2560" dirty="0"/>
          </a:p>
          <a:p>
            <a:pPr fontAlgn="base"/>
            <a:r>
              <a:rPr lang="en-US" sz="2560" dirty="0"/>
              <a:t>Geostrophic Vorticity:</a:t>
            </a:r>
            <a:endParaRPr lang="en-US" sz="2560" dirty="0"/>
          </a:p>
          <a:p>
            <a:pPr fontAlgn="base"/>
            <a:endParaRPr lang="en-US" sz="2560" dirty="0"/>
          </a:p>
          <a:p>
            <a:pPr fontAlgn="base"/>
            <a:r>
              <a:rPr lang="en-US" sz="2560" dirty="0"/>
              <a:t>Quasi-Geostrophy:</a:t>
            </a:r>
            <a:endParaRPr lang="en-US" sz="2560" dirty="0"/>
          </a:p>
          <a:p>
            <a:pPr lvl="1" fontAlgn="base"/>
            <a:r>
              <a:rPr lang="en-US" sz="2560" dirty="0"/>
              <a:t>Pressure Gradient Force~ Coriolis</a:t>
            </a:r>
            <a:endParaRPr lang="en-US" sz="2560" dirty="0"/>
          </a:p>
          <a:p>
            <a:pPr lvl="1" fontAlgn="base"/>
            <a:r>
              <a:rPr lang="en-US" sz="2560" dirty="0"/>
              <a:t>Gravity has a small role</a:t>
            </a:r>
            <a:endParaRPr lang="en-US" sz="2560" dirty="0"/>
          </a:p>
          <a:p>
            <a:endParaRPr lang="en-US" sz="256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B5B64-243B-AC41-AF55-A7B0E9BF081F}" type="slidenum">
              <a:rPr lang="en-US" smtClean="0"/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07086" y="3139061"/>
            <a:ext cx="2225040" cy="853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9165" y="4598176"/>
            <a:ext cx="1960880" cy="731520"/>
          </a:xfrm>
          <a:prstGeom prst="rect">
            <a:avLst/>
          </a:prstGeom>
        </p:spPr>
      </p:pic>
      <p:pic>
        <p:nvPicPr>
          <p:cNvPr id="1028" name="Picture 4" descr="https://lh4.googleusercontent.com/v7EuE0lFH1hluQjIDkhPjAmbqZdJ8qLr4bf7vli2P-9bPB6jLoEIqBWh34lr2OSDrSZkIgMLjlkS37HEqbOMUfqnCnZE-EjxxXlfsK1eNEkloQHiE4MYxh250um1WbbNSWABvHQWSv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803" y="2385674"/>
            <a:ext cx="4309982" cy="2662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21329" y="5143570"/>
            <a:ext cx="3444591" cy="211407"/>
          </a:xfrm>
        </p:spPr>
        <p:txBody>
          <a:bodyPr/>
          <a:lstStyle/>
          <a:p>
            <a:r>
              <a:rPr lang="en-US" dirty="0"/>
              <a:t>Source: http://www.seos-project.eu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4"/>
          <p:cNvSpPr txBox="1"/>
          <p:nvPr>
            <p:ph type="title"/>
          </p:nvPr>
        </p:nvSpPr>
        <p:spPr>
          <a:xfrm>
            <a:off x="487680" y="391838"/>
            <a:ext cx="87783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27"/>
              <a:buFont typeface="Arial" panose="020B0604020202020204"/>
              <a:buNone/>
            </a:pPr>
            <a:r>
              <a:rPr lang="en-US" sz="3625"/>
              <a:t>Diagnosing Vertical Velocities: </a:t>
            </a:r>
            <a:br>
              <a:rPr lang="en-US" sz="3625"/>
            </a:br>
            <a:r>
              <a:rPr lang="en-US" sz="3625"/>
              <a:t>Quasi-geostrophic Omega Equation</a:t>
            </a:r>
            <a:br>
              <a:rPr lang="en-US" sz="3625"/>
            </a:br>
            <a:br>
              <a:rPr lang="en-US" sz="3625"/>
            </a:br>
            <a:endParaRPr sz="3625"/>
          </a:p>
        </p:txBody>
      </p:sp>
      <p:sp>
        <p:nvSpPr>
          <p:cNvPr id="1047" name="Google Shape;1047;p4"/>
          <p:cNvSpPr txBox="1"/>
          <p:nvPr>
            <p:ph type="body" idx="1"/>
          </p:nvPr>
        </p:nvSpPr>
        <p:spPr>
          <a:xfrm>
            <a:off x="981175" y="1611050"/>
            <a:ext cx="8778300" cy="48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5760" lvl="0" indent="-36576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Given u, v, T and S data</a:t>
            </a:r>
            <a:endParaRPr lang="en-US" sz="2560"/>
          </a:p>
          <a:p>
            <a:pPr marL="365760" lvl="0" indent="-365760" algn="l" rtl="0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We solve for w</a:t>
            </a:r>
            <a:endParaRPr lang="en-US" sz="2560"/>
          </a:p>
          <a:p>
            <a:pPr marL="365760" lvl="0" indent="-365760" algn="l" rtl="0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x,y,z are the cartesian</a:t>
            </a:r>
            <a:endParaRPr lang="en-US" sz="2560"/>
          </a:p>
          <a:p>
            <a:pPr marL="0" lvl="0" indent="0" algn="l" rtl="0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60"/>
              <a:buNone/>
            </a:pPr>
            <a:r>
              <a:rPr lang="en-US" sz="2560"/>
              <a:t>    coordinates</a:t>
            </a:r>
            <a:endParaRPr lang="en-US" sz="2560"/>
          </a:p>
          <a:p>
            <a:pPr marL="365760" lvl="0" indent="-365760" algn="l" rtl="0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u,v are horizontal currents </a:t>
            </a:r>
            <a:endParaRPr lang="en-US" sz="2560"/>
          </a:p>
          <a:p>
            <a:pPr marL="0" lvl="0" indent="0" algn="l" rtl="0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60"/>
              <a:buNone/>
            </a:pPr>
            <a:r>
              <a:rPr lang="en-US" sz="2560"/>
              <a:t>    provided by satellites</a:t>
            </a:r>
            <a:endParaRPr lang="en-US" sz="2560"/>
          </a:p>
          <a:p>
            <a:pPr marL="365760" lvl="0" indent="-365760" algn="l" rtl="0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f is the Coriolis parameter, which is frequency of the vertical component of the rotation of the earth</a:t>
            </a:r>
            <a:endParaRPr lang="en-US" sz="2560"/>
          </a:p>
          <a:p>
            <a:pPr marL="365760" lvl="0" indent="-365760" algn="l" rtl="0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N</a:t>
            </a:r>
            <a:r>
              <a:rPr lang="en-US" sz="2560" baseline="30000"/>
              <a:t>2</a:t>
            </a:r>
            <a:r>
              <a:rPr lang="en-US" sz="2560"/>
              <a:t> is the buoyancy frequency, which is the rate at which a blob of fluid would oscillate if displaced vertically</a:t>
            </a:r>
            <a:endParaRPr lang="en-US" sz="2560"/>
          </a:p>
          <a:p>
            <a:pPr marL="365760" lvl="0" indent="-149225" algn="l" rtl="0">
              <a:spcBef>
                <a:spcPts val="685"/>
              </a:spcBef>
              <a:spcAft>
                <a:spcPts val="0"/>
              </a:spcAft>
              <a:buClr>
                <a:schemeClr val="dk1"/>
              </a:buClr>
              <a:buSzPts val="3413"/>
              <a:buNone/>
            </a:pPr>
          </a:p>
          <a:p>
            <a:pPr marL="365760" lvl="0" indent="-149225" algn="l" rtl="0">
              <a:spcBef>
                <a:spcPts val="685"/>
              </a:spcBef>
              <a:spcAft>
                <a:spcPts val="0"/>
              </a:spcAft>
              <a:buClr>
                <a:schemeClr val="dk1"/>
              </a:buClr>
              <a:buSzPts val="3413"/>
              <a:buNone/>
            </a:pPr>
          </a:p>
          <a:p>
            <a:pPr marL="365760" lvl="0" indent="-149225" algn="l" rtl="0">
              <a:spcBef>
                <a:spcPts val="685"/>
              </a:spcBef>
              <a:spcAft>
                <a:spcPts val="0"/>
              </a:spcAft>
              <a:buClr>
                <a:schemeClr val="dk1"/>
              </a:buClr>
              <a:buSzPts val="3413"/>
              <a:buNone/>
            </a:pPr>
          </a:p>
          <a:p>
            <a:pPr marL="365760" lvl="0" indent="-149225" algn="l" rtl="0">
              <a:spcBef>
                <a:spcPts val="685"/>
              </a:spcBef>
              <a:spcAft>
                <a:spcPts val="0"/>
              </a:spcAft>
              <a:buClr>
                <a:schemeClr val="dk1"/>
              </a:buClr>
              <a:buSzPts val="3413"/>
              <a:buNone/>
            </a:pPr>
          </a:p>
          <a:p>
            <a:pPr marL="365760" lvl="0" indent="-149225" algn="l" rtl="0">
              <a:spcBef>
                <a:spcPts val="685"/>
              </a:spcBef>
              <a:spcAft>
                <a:spcPts val="0"/>
              </a:spcAft>
              <a:buClr>
                <a:schemeClr val="dk1"/>
              </a:buClr>
              <a:buSzPts val="3413"/>
              <a:buNone/>
            </a:pPr>
          </a:p>
          <a:p>
            <a:pPr marL="365760" lvl="0" indent="-149225" algn="l" rtl="0">
              <a:spcBef>
                <a:spcPts val="685"/>
              </a:spcBef>
              <a:spcAft>
                <a:spcPts val="0"/>
              </a:spcAft>
              <a:buClr>
                <a:schemeClr val="dk1"/>
              </a:buClr>
              <a:buSzPts val="3413"/>
              <a:buNone/>
            </a:pPr>
          </a:p>
        </p:txBody>
      </p:sp>
      <p:sp>
        <p:nvSpPr>
          <p:cNvPr id="1048" name="Google Shape;1048;p4"/>
          <p:cNvSpPr txBox="1"/>
          <p:nvPr>
            <p:ph type="ftr" idx="11"/>
          </p:nvPr>
        </p:nvSpPr>
        <p:spPr>
          <a:xfrm>
            <a:off x="1356983" y="6780107"/>
            <a:ext cx="8026800" cy="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Hoskins et al (1978), Pollard et al (1992), Pinot et al (1996), Vélez-Belchí et al (2001) Pascual et al (2015), Barceló-Llull et al (2013, 2016, 2018)</a:t>
            </a:r>
            <a:endParaRPr lang="en-US"/>
          </a:p>
        </p:txBody>
      </p:sp>
      <p:sp>
        <p:nvSpPr>
          <p:cNvPr id="1049" name="Google Shape;1049;p4"/>
          <p:cNvSpPr txBox="1"/>
          <p:nvPr>
            <p:ph type="sldNum" idx="12"/>
          </p:nvPr>
        </p:nvSpPr>
        <p:spPr>
          <a:xfrm>
            <a:off x="6990080" y="6780107"/>
            <a:ext cx="22758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1050" name="Google Shape;1050;p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4310393" y="1611039"/>
            <a:ext cx="5237904" cy="1712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3730</Words>
  <Application>WPS Presentation</Application>
  <PresentationFormat/>
  <Paragraphs>148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SimSun</vt:lpstr>
      <vt:lpstr>Wingdings</vt:lpstr>
      <vt:lpstr>Arial</vt:lpstr>
      <vt:lpstr>Microsoft YaHei</vt:lpstr>
      <vt:lpstr>Arial Unicode MS</vt:lpstr>
      <vt:lpstr>Calibri</vt:lpstr>
      <vt:lpstr>Custom Design</vt:lpstr>
      <vt:lpstr>Diagnosing Subsurface Vertical Velocities in Mesoscale Eddies Using Satellite Altimetry Data</vt:lpstr>
      <vt:lpstr>Goal: Quantify Vertical Velocities and Impact on Phytoplankton</vt:lpstr>
      <vt:lpstr>What are mesoscale eddies and why are they important?</vt:lpstr>
      <vt:lpstr>Data Collection in Oceanography </vt:lpstr>
      <vt:lpstr>Ships</vt:lpstr>
      <vt:lpstr>Argo Floats</vt:lpstr>
      <vt:lpstr>Satellites</vt:lpstr>
      <vt:lpstr>Quasi-Geostrophy</vt:lpstr>
      <vt:lpstr>Diagnosing Vertical Velocities:  Quasi-geostrophic Omega Equation  </vt:lpstr>
      <vt:lpstr>Preliminary Output</vt:lpstr>
      <vt:lpstr>What’s Next?</vt:lpstr>
      <vt:lpstr>Bigger Picture</vt:lpstr>
      <vt:lpstr>Acknowledgements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Diagnosing Subsurface Vertical Velocities in Mesoscale Eddies Using Satellite Altimetry Data</dc:title>
  <dc:creator/>
  <cp:lastModifiedBy>sfaiz</cp:lastModifiedBy>
  <cp:revision>1</cp:revision>
  <dcterms:created xsi:type="dcterms:W3CDTF">2022-03-01T21:18:01Z</dcterms:created>
  <dcterms:modified xsi:type="dcterms:W3CDTF">2022-03-01T21:18:01Z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181ABAD19265476298FA21D3274684AF</vt:lpwstr>
  </property>
  <property fmtid="{D5CDD505-2E9C-101B-9397-08002B2CF9AE}" pid="3" name="KSOProductBuildVer">
    <vt:lpwstr>1033-11.2.0.10451</vt:lpwstr>
  </property>
</Properties>
</file>